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700C9-2189-4230-B2BE-4C721A872B47}" type="datetimeFigureOut">
              <a:rPr lang="ru-RU" smtClean="0"/>
              <a:pPr/>
              <a:t>04.07.2011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933F02-1AE0-476B-9B29-539A5AC94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33F02-1AE0-476B-9B29-539A5AC9485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6" name="Прямая соединительная линия 225"/>
          <p:cNvCxnSpPr/>
          <p:nvPr/>
        </p:nvCxnSpPr>
        <p:spPr>
          <a:xfrm rot="10800000">
            <a:off x="7715304" y="3500438"/>
            <a:ext cx="135729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Прямая соединительная линия 186"/>
          <p:cNvCxnSpPr/>
          <p:nvPr/>
        </p:nvCxnSpPr>
        <p:spPr>
          <a:xfrm rot="10800000">
            <a:off x="71438" y="3571876"/>
            <a:ext cx="135729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 стрелкой 154"/>
          <p:cNvCxnSpPr/>
          <p:nvPr/>
        </p:nvCxnSpPr>
        <p:spPr>
          <a:xfrm rot="10800000" flipV="1">
            <a:off x="8286776" y="1500174"/>
            <a:ext cx="500066" cy="794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 стрелкой 121"/>
          <p:cNvCxnSpPr/>
          <p:nvPr/>
        </p:nvCxnSpPr>
        <p:spPr>
          <a:xfrm rot="5400000" flipH="1" flipV="1">
            <a:off x="5499900" y="5857098"/>
            <a:ext cx="571504" cy="158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 rot="10800000">
            <a:off x="3714744" y="857232"/>
            <a:ext cx="428628" cy="214314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 flipV="1">
            <a:off x="4857752" y="857232"/>
            <a:ext cx="428628" cy="214314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>
            <a:endCxn id="57" idx="2"/>
          </p:cNvCxnSpPr>
          <p:nvPr/>
        </p:nvCxnSpPr>
        <p:spPr>
          <a:xfrm rot="5400000" flipH="1" flipV="1">
            <a:off x="4143372" y="2071678"/>
            <a:ext cx="714380" cy="1588"/>
          </a:xfrm>
          <a:prstGeom prst="straightConnector1">
            <a:avLst/>
          </a:prstGeom>
          <a:ln w="5715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0" y="-74851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u="sng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СХЕМА1</a:t>
            </a:r>
            <a:r>
              <a:rPr lang="ru-RU" sz="1400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.</a:t>
            </a:r>
            <a:r>
              <a:rPr lang="ru-RU" sz="16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   </a:t>
            </a:r>
            <a:r>
              <a:rPr lang="ru-RU" i="1" dirty="0" smtClean="0">
                <a:ln w="3175"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Организация   работы  учителя-предметника   с   использованием </a:t>
            </a:r>
          </a:p>
          <a:p>
            <a:pPr algn="ctr"/>
            <a:r>
              <a:rPr lang="ru-RU" i="1" dirty="0" smtClean="0">
                <a:ln w="3175"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современных   педагогических   технологий   в   учебно-воспитательном   процессе</a:t>
            </a:r>
            <a:endParaRPr lang="ru-RU" i="1" dirty="0">
              <a:ln w="3175">
                <a:solidFill>
                  <a:sysClr val="windowText" lastClr="0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3" name="Шестиугольник 32"/>
          <p:cNvSpPr/>
          <p:nvPr/>
        </p:nvSpPr>
        <p:spPr>
          <a:xfrm>
            <a:off x="3643306" y="3143248"/>
            <a:ext cx="1785950" cy="857256"/>
          </a:xfrm>
          <a:prstGeom prst="hexagon">
            <a:avLst>
              <a:gd name="adj" fmla="val 34220"/>
              <a:gd name="vf" fmla="val 115470"/>
            </a:avLst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576971" y="2000240"/>
            <a:ext cx="1923723" cy="57805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0430" y="1966074"/>
            <a:ext cx="207170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</a:rPr>
              <a:t>МЕТОДИЧЕСКАЯ</a:t>
            </a:r>
          </a:p>
          <a:p>
            <a:pPr algn="ctr"/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</a:rPr>
              <a:t>РАБОТА</a:t>
            </a:r>
            <a:endParaRPr lang="ru-RU" b="1" dirty="0">
              <a:ln>
                <a:solidFill>
                  <a:sysClr val="windowText" lastClr="000000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1285852" y="3214686"/>
            <a:ext cx="1857388" cy="64294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14414" y="3214686"/>
            <a:ext cx="200026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</a:rPr>
              <a:t>УРОЧНАЯ </a:t>
            </a:r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</a:rPr>
              <a:t>ДЕЯТЕЛЬНОСТЬ</a:t>
            </a: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5929322" y="3214686"/>
            <a:ext cx="1857388" cy="64294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857884" y="3214686"/>
            <a:ext cx="200026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</a:rPr>
              <a:t>ВНЕУРОЧНАЯ </a:t>
            </a:r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</a:rPr>
              <a:t>ДЕЯТЕЛЬНОСТЬ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71868" y="3357562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ИНФОРМАЦИОННЫЕ</a:t>
            </a:r>
          </a:p>
          <a:p>
            <a:pPr algn="ctr"/>
            <a:r>
              <a:rPr lang="ru-RU" sz="14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ТЕХНОЛОГИИ</a:t>
            </a:r>
          </a:p>
        </p:txBody>
      </p:sp>
      <p:sp>
        <p:nvSpPr>
          <p:cNvPr id="54" name="Двойная стрелка вверх/вниз 53"/>
          <p:cNvSpPr/>
          <p:nvPr/>
        </p:nvSpPr>
        <p:spPr>
          <a:xfrm>
            <a:off x="4429124" y="2643182"/>
            <a:ext cx="214314" cy="428628"/>
          </a:xfrm>
          <a:prstGeom prst="up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Двойная стрелка вверх/вниз 54"/>
          <p:cNvSpPr/>
          <p:nvPr/>
        </p:nvSpPr>
        <p:spPr>
          <a:xfrm rot="16200000">
            <a:off x="3362314" y="3067049"/>
            <a:ext cx="204794" cy="500066"/>
          </a:xfrm>
          <a:prstGeom prst="up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Двойная стрелка вверх/вниз 55"/>
          <p:cNvSpPr/>
          <p:nvPr/>
        </p:nvSpPr>
        <p:spPr>
          <a:xfrm rot="16200000">
            <a:off x="5505454" y="3067050"/>
            <a:ext cx="204794" cy="500066"/>
          </a:xfrm>
          <a:prstGeom prst="up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Ромб 56"/>
          <p:cNvSpPr/>
          <p:nvPr/>
        </p:nvSpPr>
        <p:spPr>
          <a:xfrm>
            <a:off x="3214678" y="928670"/>
            <a:ext cx="2571768" cy="785818"/>
          </a:xfrm>
          <a:prstGeom prst="diamond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2857488" y="571480"/>
            <a:ext cx="928694" cy="42862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/>
        </p:nvSpPr>
        <p:spPr>
          <a:xfrm>
            <a:off x="3286116" y="1000108"/>
            <a:ext cx="24288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</a:rPr>
              <a:t>«КОПИЛКА»</a:t>
            </a:r>
          </a:p>
          <a:p>
            <a:pPr algn="ctr"/>
            <a:r>
              <a:rPr lang="ru-RU" sz="1400" b="1" dirty="0" smtClean="0"/>
              <a:t>результатов и достижений</a:t>
            </a:r>
          </a:p>
          <a:p>
            <a:pPr algn="ctr"/>
            <a:r>
              <a:rPr lang="ru-RU" sz="1100" b="1" dirty="0" smtClean="0">
                <a:solidFill>
                  <a:srgbClr val="002060"/>
                </a:solidFill>
              </a:rPr>
              <a:t>(ПОРТФОЛИО)</a:t>
            </a:r>
            <a:endParaRPr lang="ru-RU" sz="1100" b="1" dirty="0">
              <a:solidFill>
                <a:srgbClr val="00206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928926" y="620893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учителя</a:t>
            </a:r>
            <a:endParaRPr lang="ru-RU" sz="1400" b="1" i="1" dirty="0"/>
          </a:p>
        </p:txBody>
      </p:sp>
      <p:sp>
        <p:nvSpPr>
          <p:cNvPr id="74" name="Овал 73"/>
          <p:cNvSpPr/>
          <p:nvPr/>
        </p:nvSpPr>
        <p:spPr>
          <a:xfrm>
            <a:off x="5214942" y="571480"/>
            <a:ext cx="928694" cy="42862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/>
          <p:cNvSpPr txBox="1"/>
          <p:nvPr/>
        </p:nvSpPr>
        <p:spPr>
          <a:xfrm>
            <a:off x="5214942" y="620893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/>
              <a:t>учащихся</a:t>
            </a:r>
            <a:endParaRPr lang="ru-RU" sz="1400" b="1" i="1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642910" y="4286256"/>
            <a:ext cx="2214578" cy="2857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TextBox 81"/>
          <p:cNvSpPr txBox="1"/>
          <p:nvPr/>
        </p:nvSpPr>
        <p:spPr>
          <a:xfrm>
            <a:off x="785786" y="4286256"/>
            <a:ext cx="1857388" cy="285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Индивидуальный подход</a:t>
            </a:r>
            <a:endParaRPr lang="ru-RU" sz="1200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642910" y="4714884"/>
            <a:ext cx="2214578" cy="2857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TextBox 83"/>
          <p:cNvSpPr txBox="1"/>
          <p:nvPr/>
        </p:nvSpPr>
        <p:spPr>
          <a:xfrm>
            <a:off x="1071538" y="4714884"/>
            <a:ext cx="1643074" cy="285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Групповая работа</a:t>
            </a:r>
            <a:endParaRPr lang="ru-RU" sz="1200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642910" y="5143512"/>
            <a:ext cx="2214578" cy="2857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TextBox 87"/>
          <p:cNvSpPr txBox="1"/>
          <p:nvPr/>
        </p:nvSpPr>
        <p:spPr>
          <a:xfrm>
            <a:off x="571472" y="5152265"/>
            <a:ext cx="23574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Дифференцированное обучение</a:t>
            </a:r>
            <a:endParaRPr lang="ru-RU" sz="1200" dirty="0"/>
          </a:p>
        </p:txBody>
      </p:sp>
      <p:sp>
        <p:nvSpPr>
          <p:cNvPr id="89" name="Прямоугольник 88"/>
          <p:cNvSpPr/>
          <p:nvPr/>
        </p:nvSpPr>
        <p:spPr>
          <a:xfrm>
            <a:off x="642910" y="5572140"/>
            <a:ext cx="2214578" cy="2857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TextBox 89"/>
          <p:cNvSpPr txBox="1"/>
          <p:nvPr/>
        </p:nvSpPr>
        <p:spPr>
          <a:xfrm>
            <a:off x="785786" y="5572140"/>
            <a:ext cx="19288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Дистанционное обучение</a:t>
            </a:r>
            <a:endParaRPr lang="ru-RU" sz="1200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642910" y="6000768"/>
            <a:ext cx="2214578" cy="2857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TextBox 91"/>
          <p:cNvSpPr txBox="1"/>
          <p:nvPr/>
        </p:nvSpPr>
        <p:spPr>
          <a:xfrm>
            <a:off x="1000100" y="5929330"/>
            <a:ext cx="1857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 smtClean="0"/>
              <a:t>ИНЫЕ </a:t>
            </a:r>
            <a:r>
              <a:rPr lang="ru-RU" sz="1200" i="1" dirty="0" smtClean="0"/>
              <a:t>ТЕХНОЛОГИИ</a:t>
            </a:r>
            <a:r>
              <a:rPr lang="ru-RU" sz="1600" b="1" i="1" dirty="0" smtClean="0"/>
              <a:t>…</a:t>
            </a:r>
            <a:endParaRPr lang="ru-RU" sz="1200" b="1" i="1" dirty="0"/>
          </a:p>
        </p:txBody>
      </p:sp>
      <p:sp>
        <p:nvSpPr>
          <p:cNvPr id="93" name="Прямоугольник 92"/>
          <p:cNvSpPr/>
          <p:nvPr/>
        </p:nvSpPr>
        <p:spPr>
          <a:xfrm>
            <a:off x="6357950" y="4286256"/>
            <a:ext cx="2143140" cy="2857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TextBox 93"/>
          <p:cNvSpPr txBox="1"/>
          <p:nvPr/>
        </p:nvSpPr>
        <p:spPr>
          <a:xfrm>
            <a:off x="6715140" y="4286256"/>
            <a:ext cx="1643074" cy="285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Предметный кружок</a:t>
            </a:r>
            <a:endParaRPr lang="ru-RU" sz="1200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6357950" y="4714884"/>
            <a:ext cx="2143140" cy="2857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TextBox 95"/>
          <p:cNvSpPr txBox="1"/>
          <p:nvPr/>
        </p:nvSpPr>
        <p:spPr>
          <a:xfrm>
            <a:off x="7000892" y="4714884"/>
            <a:ext cx="1428760" cy="285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Факультатив</a:t>
            </a:r>
            <a:endParaRPr lang="ru-RU" sz="1200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6357950" y="5143512"/>
            <a:ext cx="2143140" cy="2857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TextBox 97"/>
          <p:cNvSpPr txBox="1"/>
          <p:nvPr/>
        </p:nvSpPr>
        <p:spPr>
          <a:xfrm>
            <a:off x="6715140" y="5143512"/>
            <a:ext cx="19288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Предметная неделя</a:t>
            </a:r>
            <a:endParaRPr lang="ru-RU" sz="1200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6357950" y="5572140"/>
            <a:ext cx="2143140" cy="2857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TextBox 99"/>
          <p:cNvSpPr txBox="1"/>
          <p:nvPr/>
        </p:nvSpPr>
        <p:spPr>
          <a:xfrm>
            <a:off x="6429388" y="5572140"/>
            <a:ext cx="2214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Предметные КВН, вечера...</a:t>
            </a:r>
            <a:endParaRPr lang="ru-RU" sz="1200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6357950" y="6000768"/>
            <a:ext cx="2143140" cy="2857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TextBox 101"/>
          <p:cNvSpPr txBox="1"/>
          <p:nvPr/>
        </p:nvSpPr>
        <p:spPr>
          <a:xfrm>
            <a:off x="6715140" y="5929330"/>
            <a:ext cx="1857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 smtClean="0"/>
              <a:t>ИНЫЕ </a:t>
            </a:r>
            <a:r>
              <a:rPr lang="ru-RU" sz="1200" i="1" dirty="0" smtClean="0"/>
              <a:t>«НАХОДКИ»</a:t>
            </a:r>
            <a:r>
              <a:rPr lang="ru-RU" sz="1600" b="1" i="1" dirty="0" smtClean="0"/>
              <a:t>…</a:t>
            </a:r>
            <a:endParaRPr lang="ru-RU" sz="1200" b="1" i="1" dirty="0"/>
          </a:p>
        </p:txBody>
      </p:sp>
      <p:sp>
        <p:nvSpPr>
          <p:cNvPr id="104" name="Прямоугольник 103"/>
          <p:cNvSpPr/>
          <p:nvPr/>
        </p:nvSpPr>
        <p:spPr>
          <a:xfrm>
            <a:off x="3500430" y="6500834"/>
            <a:ext cx="2214578" cy="2857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TextBox 104"/>
          <p:cNvSpPr txBox="1"/>
          <p:nvPr/>
        </p:nvSpPr>
        <p:spPr>
          <a:xfrm>
            <a:off x="3786182" y="6500834"/>
            <a:ext cx="1857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Проектная деятельность</a:t>
            </a:r>
            <a:endParaRPr lang="ru-RU" sz="1200" dirty="0"/>
          </a:p>
        </p:txBody>
      </p:sp>
      <p:sp>
        <p:nvSpPr>
          <p:cNvPr id="106" name="Капля 105"/>
          <p:cNvSpPr/>
          <p:nvPr/>
        </p:nvSpPr>
        <p:spPr>
          <a:xfrm>
            <a:off x="3286116" y="4500570"/>
            <a:ext cx="1000132" cy="714380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Капля 106"/>
          <p:cNvSpPr/>
          <p:nvPr/>
        </p:nvSpPr>
        <p:spPr>
          <a:xfrm rot="16200000">
            <a:off x="5000628" y="4357695"/>
            <a:ext cx="714380" cy="1000132"/>
          </a:xfrm>
          <a:prstGeom prst="teardrop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TextBox 107"/>
          <p:cNvSpPr txBox="1"/>
          <p:nvPr/>
        </p:nvSpPr>
        <p:spPr>
          <a:xfrm>
            <a:off x="3286116" y="4643446"/>
            <a:ext cx="107157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/>
              <a:t>ПОДГОТОВКА  К</a:t>
            </a:r>
            <a:endParaRPr lang="ru-RU" sz="1000" b="1" dirty="0" smtClean="0"/>
          </a:p>
          <a:p>
            <a:pPr algn="ctr"/>
            <a:r>
              <a:rPr lang="ru-RU" sz="1200" b="1" dirty="0" smtClean="0"/>
              <a:t>ЭКЗАМЕНАМ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4786314" y="4572008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КОНКУРС</a:t>
            </a:r>
          </a:p>
          <a:p>
            <a:pPr algn="ctr"/>
            <a:r>
              <a:rPr lang="ru-RU" sz="1000" b="1" dirty="0" smtClean="0"/>
              <a:t>КОМЬЮТЕРНЫХ </a:t>
            </a:r>
          </a:p>
          <a:p>
            <a:pPr algn="ctr"/>
            <a:r>
              <a:rPr lang="ru-RU" sz="1000" b="1" dirty="0" smtClean="0"/>
              <a:t>РАБОТ</a:t>
            </a:r>
          </a:p>
        </p:txBody>
      </p:sp>
      <p:cxnSp>
        <p:nvCxnSpPr>
          <p:cNvPr id="119" name="Прямая соединительная линия 118"/>
          <p:cNvCxnSpPr>
            <a:endCxn id="110" idx="2"/>
          </p:cNvCxnSpPr>
          <p:nvPr/>
        </p:nvCxnSpPr>
        <p:spPr>
          <a:xfrm>
            <a:off x="3000364" y="3857628"/>
            <a:ext cx="1500198" cy="5715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 flipV="1">
            <a:off x="4643438" y="3857628"/>
            <a:ext cx="1428760" cy="5715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>
            <a:stCxn id="106" idx="7"/>
            <a:endCxn id="110" idx="0"/>
          </p:cNvCxnSpPr>
          <p:nvPr/>
        </p:nvCxnSpPr>
        <p:spPr>
          <a:xfrm rot="5400000" flipH="1" flipV="1">
            <a:off x="4357686" y="4286256"/>
            <a:ext cx="142876" cy="2857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>
            <a:stCxn id="107" idx="7"/>
            <a:endCxn id="110" idx="6"/>
          </p:cNvCxnSpPr>
          <p:nvPr/>
        </p:nvCxnSpPr>
        <p:spPr>
          <a:xfrm rot="10800000">
            <a:off x="4643438" y="4429133"/>
            <a:ext cx="214314" cy="714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>
            <a:endCxn id="110" idx="0"/>
          </p:cNvCxnSpPr>
          <p:nvPr/>
        </p:nvCxnSpPr>
        <p:spPr>
          <a:xfrm rot="5400000">
            <a:off x="4394199" y="4178305"/>
            <a:ext cx="357190" cy="1588"/>
          </a:xfrm>
          <a:prstGeom prst="line">
            <a:avLst/>
          </a:prstGeom>
          <a:ln w="5715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Прямоугольник 134"/>
          <p:cNvSpPr/>
          <p:nvPr/>
        </p:nvSpPr>
        <p:spPr>
          <a:xfrm>
            <a:off x="3214678" y="5357826"/>
            <a:ext cx="428628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Прямоугольник 135"/>
          <p:cNvSpPr/>
          <p:nvPr/>
        </p:nvSpPr>
        <p:spPr>
          <a:xfrm>
            <a:off x="3929058" y="5357826"/>
            <a:ext cx="428628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Прямоугольник 136"/>
          <p:cNvSpPr/>
          <p:nvPr/>
        </p:nvSpPr>
        <p:spPr>
          <a:xfrm>
            <a:off x="4786314" y="5357826"/>
            <a:ext cx="428628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Прямоугольник 137"/>
          <p:cNvSpPr/>
          <p:nvPr/>
        </p:nvSpPr>
        <p:spPr>
          <a:xfrm>
            <a:off x="5500694" y="5357826"/>
            <a:ext cx="428628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Прямоугольник 139"/>
          <p:cNvSpPr/>
          <p:nvPr/>
        </p:nvSpPr>
        <p:spPr>
          <a:xfrm>
            <a:off x="5143504" y="5929330"/>
            <a:ext cx="428628" cy="42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2" name="Прямая со стрелкой 141"/>
          <p:cNvCxnSpPr>
            <a:endCxn id="135" idx="0"/>
          </p:cNvCxnSpPr>
          <p:nvPr/>
        </p:nvCxnSpPr>
        <p:spPr>
          <a:xfrm rot="5400000">
            <a:off x="3393274" y="5179230"/>
            <a:ext cx="214314" cy="14287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 стрелкой 143"/>
          <p:cNvCxnSpPr>
            <a:endCxn id="136" idx="0"/>
          </p:cNvCxnSpPr>
          <p:nvPr/>
        </p:nvCxnSpPr>
        <p:spPr>
          <a:xfrm rot="16200000" flipH="1">
            <a:off x="3964776" y="5179230"/>
            <a:ext cx="214314" cy="14287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 стрелкой 148"/>
          <p:cNvCxnSpPr/>
          <p:nvPr/>
        </p:nvCxnSpPr>
        <p:spPr>
          <a:xfrm rot="5400000">
            <a:off x="4964909" y="5179231"/>
            <a:ext cx="214314" cy="142876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 стрелкой 149"/>
          <p:cNvCxnSpPr/>
          <p:nvPr/>
        </p:nvCxnSpPr>
        <p:spPr>
          <a:xfrm rot="16200000" flipH="1">
            <a:off x="5536413" y="5179231"/>
            <a:ext cx="214314" cy="142876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6429388" y="1785926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3214678" y="5429264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/>
              <a:t>ГИА</a:t>
            </a:r>
            <a:endParaRPr lang="ru-RU" sz="1400" i="1" dirty="0"/>
          </a:p>
        </p:txBody>
      </p:sp>
      <p:sp>
        <p:nvSpPr>
          <p:cNvPr id="69" name="TextBox 68"/>
          <p:cNvSpPr txBox="1"/>
          <p:nvPr/>
        </p:nvSpPr>
        <p:spPr>
          <a:xfrm>
            <a:off x="3929058" y="5429264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/>
              <a:t>ЕГЭ</a:t>
            </a:r>
            <a:endParaRPr lang="ru-RU" sz="1400" i="1" dirty="0"/>
          </a:p>
        </p:txBody>
      </p:sp>
      <p:cxnSp>
        <p:nvCxnSpPr>
          <p:cNvPr id="118" name="Прямая со стрелкой 117"/>
          <p:cNvCxnSpPr/>
          <p:nvPr/>
        </p:nvCxnSpPr>
        <p:spPr>
          <a:xfrm rot="10800000">
            <a:off x="5572132" y="6143644"/>
            <a:ext cx="214314" cy="158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4714876" y="5357826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i="1" dirty="0" err="1" smtClean="0"/>
              <a:t>школь-ный</a:t>
            </a:r>
            <a:endParaRPr lang="ru-RU" sz="1050" i="1" dirty="0"/>
          </a:p>
        </p:txBody>
      </p:sp>
      <p:sp>
        <p:nvSpPr>
          <p:cNvPr id="127" name="TextBox 126"/>
          <p:cNvSpPr txBox="1"/>
          <p:nvPr/>
        </p:nvSpPr>
        <p:spPr>
          <a:xfrm>
            <a:off x="5429256" y="5357826"/>
            <a:ext cx="63341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i="1" dirty="0" err="1" smtClean="0"/>
              <a:t>район-ный</a:t>
            </a:r>
            <a:endParaRPr lang="ru-RU" sz="1050" i="1" dirty="0"/>
          </a:p>
        </p:txBody>
      </p:sp>
      <p:sp>
        <p:nvSpPr>
          <p:cNvPr id="128" name="TextBox 127"/>
          <p:cNvSpPr txBox="1"/>
          <p:nvPr/>
        </p:nvSpPr>
        <p:spPr>
          <a:xfrm>
            <a:off x="5072066" y="592933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i="1" dirty="0" err="1" smtClean="0"/>
              <a:t>област-ной</a:t>
            </a:r>
            <a:endParaRPr lang="ru-RU" sz="900" i="1" dirty="0"/>
          </a:p>
        </p:txBody>
      </p:sp>
      <p:cxnSp>
        <p:nvCxnSpPr>
          <p:cNvPr id="129" name="Прямая соединительная линия 128"/>
          <p:cNvCxnSpPr/>
          <p:nvPr/>
        </p:nvCxnSpPr>
        <p:spPr>
          <a:xfrm rot="5400000" flipH="1" flipV="1">
            <a:off x="2285190" y="2500306"/>
            <a:ext cx="1429554" cy="7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Прямоугольник 132"/>
          <p:cNvSpPr/>
          <p:nvPr/>
        </p:nvSpPr>
        <p:spPr>
          <a:xfrm>
            <a:off x="571472" y="2500306"/>
            <a:ext cx="2214578" cy="2857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TextBox 133"/>
          <p:cNvSpPr txBox="1"/>
          <p:nvPr/>
        </p:nvSpPr>
        <p:spPr>
          <a:xfrm>
            <a:off x="857224" y="2500306"/>
            <a:ext cx="1643074" cy="285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Нестандартные уроки</a:t>
            </a:r>
            <a:endParaRPr lang="ru-RU" sz="1200" dirty="0"/>
          </a:p>
        </p:txBody>
      </p:sp>
      <p:sp>
        <p:nvSpPr>
          <p:cNvPr id="141" name="Прямоугольник 140"/>
          <p:cNvSpPr/>
          <p:nvPr/>
        </p:nvSpPr>
        <p:spPr>
          <a:xfrm>
            <a:off x="6286512" y="2500306"/>
            <a:ext cx="2286016" cy="2857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TextBox 142"/>
          <p:cNvSpPr txBox="1"/>
          <p:nvPr/>
        </p:nvSpPr>
        <p:spPr>
          <a:xfrm>
            <a:off x="6715140" y="2500306"/>
            <a:ext cx="1643074" cy="285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Предметные «Бои»</a:t>
            </a:r>
            <a:endParaRPr lang="ru-RU" sz="1200" dirty="0"/>
          </a:p>
        </p:txBody>
      </p:sp>
      <p:sp>
        <p:nvSpPr>
          <p:cNvPr id="145" name="Прямоугольник 144"/>
          <p:cNvSpPr/>
          <p:nvPr/>
        </p:nvSpPr>
        <p:spPr>
          <a:xfrm>
            <a:off x="571472" y="2071678"/>
            <a:ext cx="2214578" cy="2857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" name="TextBox 146"/>
          <p:cNvSpPr txBox="1"/>
          <p:nvPr/>
        </p:nvSpPr>
        <p:spPr>
          <a:xfrm>
            <a:off x="500034" y="2071678"/>
            <a:ext cx="2428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Исследовательская деятельность</a:t>
            </a:r>
            <a:endParaRPr lang="ru-RU" sz="1200" dirty="0"/>
          </a:p>
        </p:txBody>
      </p:sp>
      <p:sp>
        <p:nvSpPr>
          <p:cNvPr id="148" name="Прямоугольник 147"/>
          <p:cNvSpPr/>
          <p:nvPr/>
        </p:nvSpPr>
        <p:spPr>
          <a:xfrm>
            <a:off x="6286512" y="2071678"/>
            <a:ext cx="2286016" cy="2857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TextBox 151"/>
          <p:cNvSpPr txBox="1"/>
          <p:nvPr/>
        </p:nvSpPr>
        <p:spPr>
          <a:xfrm>
            <a:off x="6500826" y="2071678"/>
            <a:ext cx="1857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Предметные олимпиады</a:t>
            </a:r>
            <a:endParaRPr lang="ru-RU" sz="1200" dirty="0"/>
          </a:p>
        </p:txBody>
      </p:sp>
      <p:cxnSp>
        <p:nvCxnSpPr>
          <p:cNvPr id="153" name="Прямая соединительная линия 152"/>
          <p:cNvCxnSpPr/>
          <p:nvPr/>
        </p:nvCxnSpPr>
        <p:spPr>
          <a:xfrm rot="5400000" flipH="1" flipV="1">
            <a:off x="5393140" y="2536422"/>
            <a:ext cx="1358116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Прямоугольник 155"/>
          <p:cNvSpPr/>
          <p:nvPr/>
        </p:nvSpPr>
        <p:spPr>
          <a:xfrm>
            <a:off x="7286644" y="1285860"/>
            <a:ext cx="428628" cy="42862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7" name="Прямоугольник 156"/>
          <p:cNvSpPr/>
          <p:nvPr/>
        </p:nvSpPr>
        <p:spPr>
          <a:xfrm>
            <a:off x="8143900" y="1285860"/>
            <a:ext cx="428628" cy="42862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8" name="Прямоугольник 157"/>
          <p:cNvSpPr/>
          <p:nvPr/>
        </p:nvSpPr>
        <p:spPr>
          <a:xfrm>
            <a:off x="8143900" y="642918"/>
            <a:ext cx="428628" cy="42862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9" name="Прямая со стрелкой 158"/>
          <p:cNvCxnSpPr>
            <a:endCxn id="162" idx="2"/>
          </p:cNvCxnSpPr>
          <p:nvPr/>
        </p:nvCxnSpPr>
        <p:spPr>
          <a:xfrm rot="16200000" flipV="1">
            <a:off x="7484229" y="1769196"/>
            <a:ext cx="354931" cy="250033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Прямая со стрелкой 159"/>
          <p:cNvCxnSpPr>
            <a:endCxn id="157" idx="2"/>
          </p:cNvCxnSpPr>
          <p:nvPr/>
        </p:nvCxnSpPr>
        <p:spPr>
          <a:xfrm rot="5400000" flipH="1" flipV="1">
            <a:off x="8036743" y="1750207"/>
            <a:ext cx="357190" cy="285752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 стрелкой 160"/>
          <p:cNvCxnSpPr/>
          <p:nvPr/>
        </p:nvCxnSpPr>
        <p:spPr>
          <a:xfrm rot="10800000">
            <a:off x="8572528" y="857232"/>
            <a:ext cx="214314" cy="158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7215206" y="1285860"/>
            <a:ext cx="642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i="1" dirty="0" err="1" smtClean="0"/>
              <a:t>школь-ная</a:t>
            </a:r>
            <a:endParaRPr lang="ru-RU" sz="1050" i="1" dirty="0"/>
          </a:p>
        </p:txBody>
      </p:sp>
      <p:sp>
        <p:nvSpPr>
          <p:cNvPr id="163" name="TextBox 162"/>
          <p:cNvSpPr txBox="1"/>
          <p:nvPr/>
        </p:nvSpPr>
        <p:spPr>
          <a:xfrm>
            <a:off x="8072462" y="1285860"/>
            <a:ext cx="63341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i="1" dirty="0" err="1" smtClean="0"/>
              <a:t>район-ная</a:t>
            </a:r>
            <a:endParaRPr lang="ru-RU" sz="1050" i="1" dirty="0"/>
          </a:p>
        </p:txBody>
      </p:sp>
      <p:sp>
        <p:nvSpPr>
          <p:cNvPr id="164" name="TextBox 163"/>
          <p:cNvSpPr txBox="1"/>
          <p:nvPr/>
        </p:nvSpPr>
        <p:spPr>
          <a:xfrm>
            <a:off x="8072462" y="64291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i="1" dirty="0" err="1" smtClean="0"/>
              <a:t>област-ная</a:t>
            </a:r>
            <a:endParaRPr lang="ru-RU" sz="900" i="1" dirty="0"/>
          </a:p>
        </p:txBody>
      </p:sp>
      <p:cxnSp>
        <p:nvCxnSpPr>
          <p:cNvPr id="170" name="Прямая соединительная линия 169"/>
          <p:cNvCxnSpPr/>
          <p:nvPr/>
        </p:nvCxnSpPr>
        <p:spPr>
          <a:xfrm rot="5400000" flipH="1" flipV="1">
            <a:off x="8466562" y="1177512"/>
            <a:ext cx="64214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единительная линия 174"/>
          <p:cNvCxnSpPr/>
          <p:nvPr/>
        </p:nvCxnSpPr>
        <p:spPr>
          <a:xfrm rot="5400000" flipH="1" flipV="1">
            <a:off x="3536546" y="5464586"/>
            <a:ext cx="2071702" cy="7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Овал 109"/>
          <p:cNvSpPr/>
          <p:nvPr/>
        </p:nvSpPr>
        <p:spPr>
          <a:xfrm>
            <a:off x="4500562" y="4357694"/>
            <a:ext cx="142876" cy="14287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0" name="Прямая соединительная линия 189"/>
          <p:cNvCxnSpPr/>
          <p:nvPr/>
        </p:nvCxnSpPr>
        <p:spPr>
          <a:xfrm rot="5400000" flipH="1" flipV="1">
            <a:off x="-1465305" y="3964785"/>
            <a:ext cx="307183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Прямая соединительная линия 195"/>
          <p:cNvCxnSpPr/>
          <p:nvPr/>
        </p:nvCxnSpPr>
        <p:spPr>
          <a:xfrm rot="10800000">
            <a:off x="71407" y="5500702"/>
            <a:ext cx="285751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Прямая соединительная линия 197"/>
          <p:cNvCxnSpPr/>
          <p:nvPr/>
        </p:nvCxnSpPr>
        <p:spPr>
          <a:xfrm rot="10800000">
            <a:off x="71440" y="2428868"/>
            <a:ext cx="285719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Прямая соединительная линия 198"/>
          <p:cNvCxnSpPr/>
          <p:nvPr/>
        </p:nvCxnSpPr>
        <p:spPr>
          <a:xfrm rot="10800000">
            <a:off x="357158" y="2214554"/>
            <a:ext cx="21428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Прямая соединительная линия 199"/>
          <p:cNvCxnSpPr/>
          <p:nvPr/>
        </p:nvCxnSpPr>
        <p:spPr>
          <a:xfrm rot="10800000">
            <a:off x="357158" y="2643182"/>
            <a:ext cx="21428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Прямая соединительная линия 200"/>
          <p:cNvCxnSpPr/>
          <p:nvPr/>
        </p:nvCxnSpPr>
        <p:spPr>
          <a:xfrm rot="5400000" flipH="1" flipV="1">
            <a:off x="143241" y="2428471"/>
            <a:ext cx="428628" cy="7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Прямая соединительная линия 205"/>
          <p:cNvCxnSpPr/>
          <p:nvPr/>
        </p:nvCxnSpPr>
        <p:spPr>
          <a:xfrm rot="5400000" flipH="1" flipV="1">
            <a:off x="-750131" y="5536421"/>
            <a:ext cx="2214578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Прямая соединительная линия 210"/>
          <p:cNvCxnSpPr/>
          <p:nvPr/>
        </p:nvCxnSpPr>
        <p:spPr>
          <a:xfrm rot="10800000">
            <a:off x="357158" y="4427544"/>
            <a:ext cx="28575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Прямая соединительная линия 212"/>
          <p:cNvCxnSpPr/>
          <p:nvPr/>
        </p:nvCxnSpPr>
        <p:spPr>
          <a:xfrm rot="10800000">
            <a:off x="357158" y="4857760"/>
            <a:ext cx="28575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Прямая соединительная линия 213"/>
          <p:cNvCxnSpPr/>
          <p:nvPr/>
        </p:nvCxnSpPr>
        <p:spPr>
          <a:xfrm rot="10800000">
            <a:off x="357158" y="5286388"/>
            <a:ext cx="28575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Прямая соединительная линия 214"/>
          <p:cNvCxnSpPr/>
          <p:nvPr/>
        </p:nvCxnSpPr>
        <p:spPr>
          <a:xfrm rot="10800000">
            <a:off x="357158" y="5715016"/>
            <a:ext cx="28575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Прямая соединительная линия 215"/>
          <p:cNvCxnSpPr/>
          <p:nvPr/>
        </p:nvCxnSpPr>
        <p:spPr>
          <a:xfrm rot="10800000">
            <a:off x="357158" y="6143644"/>
            <a:ext cx="28575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Прямая соединительная линия 216"/>
          <p:cNvCxnSpPr>
            <a:stCxn id="104" idx="1"/>
          </p:cNvCxnSpPr>
          <p:nvPr/>
        </p:nvCxnSpPr>
        <p:spPr>
          <a:xfrm rot="10800000">
            <a:off x="357158" y="6643710"/>
            <a:ext cx="314327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Прямая соединительная линия 226"/>
          <p:cNvCxnSpPr/>
          <p:nvPr/>
        </p:nvCxnSpPr>
        <p:spPr>
          <a:xfrm rot="10800000">
            <a:off x="5715008" y="6643710"/>
            <a:ext cx="307183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Прямая соединительная линия 228"/>
          <p:cNvCxnSpPr/>
          <p:nvPr/>
        </p:nvCxnSpPr>
        <p:spPr>
          <a:xfrm rot="10800000">
            <a:off x="8501090" y="4429132"/>
            <a:ext cx="28575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Прямая соединительная линия 229"/>
          <p:cNvCxnSpPr/>
          <p:nvPr/>
        </p:nvCxnSpPr>
        <p:spPr>
          <a:xfrm rot="10800000">
            <a:off x="8501090" y="4857760"/>
            <a:ext cx="28575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Прямая соединительная линия 230"/>
          <p:cNvCxnSpPr/>
          <p:nvPr/>
        </p:nvCxnSpPr>
        <p:spPr>
          <a:xfrm rot="10800000">
            <a:off x="8501090" y="5286388"/>
            <a:ext cx="28575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Прямая соединительная линия 231"/>
          <p:cNvCxnSpPr/>
          <p:nvPr/>
        </p:nvCxnSpPr>
        <p:spPr>
          <a:xfrm rot="10800000">
            <a:off x="8501090" y="5715016"/>
            <a:ext cx="28575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Прямая соединительная линия 232"/>
          <p:cNvCxnSpPr/>
          <p:nvPr/>
        </p:nvCxnSpPr>
        <p:spPr>
          <a:xfrm rot="10800000">
            <a:off x="8501090" y="6143644"/>
            <a:ext cx="28575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Прямая соединительная линия 233"/>
          <p:cNvCxnSpPr/>
          <p:nvPr/>
        </p:nvCxnSpPr>
        <p:spPr>
          <a:xfrm rot="5400000" flipH="1" flipV="1">
            <a:off x="7680347" y="5535627"/>
            <a:ext cx="2214578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Прямая соединительная линия 234"/>
          <p:cNvCxnSpPr/>
          <p:nvPr/>
        </p:nvCxnSpPr>
        <p:spPr>
          <a:xfrm rot="5400000" flipH="1" flipV="1">
            <a:off x="7535883" y="3963991"/>
            <a:ext cx="307183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Прямая соединительная линия 235"/>
          <p:cNvCxnSpPr/>
          <p:nvPr/>
        </p:nvCxnSpPr>
        <p:spPr>
          <a:xfrm rot="10800000">
            <a:off x="8786843" y="5500702"/>
            <a:ext cx="285751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Прямая соединительная линия 236"/>
          <p:cNvCxnSpPr/>
          <p:nvPr/>
        </p:nvCxnSpPr>
        <p:spPr>
          <a:xfrm rot="10800000">
            <a:off x="8786842" y="2428868"/>
            <a:ext cx="285751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Прямая соединительная линия 237"/>
          <p:cNvCxnSpPr/>
          <p:nvPr/>
        </p:nvCxnSpPr>
        <p:spPr>
          <a:xfrm rot="10800000">
            <a:off x="8572558" y="2643182"/>
            <a:ext cx="21428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Прямая соединительная линия 238"/>
          <p:cNvCxnSpPr/>
          <p:nvPr/>
        </p:nvCxnSpPr>
        <p:spPr>
          <a:xfrm rot="10800000">
            <a:off x="8572558" y="2214554"/>
            <a:ext cx="21428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Прямая соединительная линия 239"/>
          <p:cNvCxnSpPr/>
          <p:nvPr/>
        </p:nvCxnSpPr>
        <p:spPr>
          <a:xfrm rot="5400000" flipH="1" flipV="1">
            <a:off x="8572131" y="2428471"/>
            <a:ext cx="428628" cy="7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Прямая со стрелкой 244"/>
          <p:cNvCxnSpPr>
            <a:endCxn id="248" idx="3"/>
          </p:cNvCxnSpPr>
          <p:nvPr/>
        </p:nvCxnSpPr>
        <p:spPr>
          <a:xfrm rot="10800000">
            <a:off x="999306" y="857232"/>
            <a:ext cx="215108" cy="158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Прямоугольник 245"/>
          <p:cNvSpPr/>
          <p:nvPr/>
        </p:nvSpPr>
        <p:spPr>
          <a:xfrm>
            <a:off x="571472" y="1285860"/>
            <a:ext cx="428628" cy="42862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7" name="Прямоугольник 246"/>
          <p:cNvSpPr/>
          <p:nvPr/>
        </p:nvSpPr>
        <p:spPr>
          <a:xfrm>
            <a:off x="1428728" y="1285860"/>
            <a:ext cx="428628" cy="42862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8" name="Прямоугольник 247"/>
          <p:cNvSpPr/>
          <p:nvPr/>
        </p:nvSpPr>
        <p:spPr>
          <a:xfrm>
            <a:off x="570678" y="642918"/>
            <a:ext cx="428628" cy="42862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9" name="Прямая со стрелкой 248"/>
          <p:cNvCxnSpPr>
            <a:endCxn id="246" idx="2"/>
          </p:cNvCxnSpPr>
          <p:nvPr/>
        </p:nvCxnSpPr>
        <p:spPr>
          <a:xfrm rot="16200000" flipV="1">
            <a:off x="714350" y="1785925"/>
            <a:ext cx="357193" cy="214320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Прямая со стрелкой 249"/>
          <p:cNvCxnSpPr>
            <a:endCxn id="247" idx="2"/>
          </p:cNvCxnSpPr>
          <p:nvPr/>
        </p:nvCxnSpPr>
        <p:spPr>
          <a:xfrm rot="5400000" flipH="1" flipV="1">
            <a:off x="1321571" y="1750207"/>
            <a:ext cx="357190" cy="285752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TextBox 251"/>
          <p:cNvSpPr txBox="1"/>
          <p:nvPr/>
        </p:nvSpPr>
        <p:spPr>
          <a:xfrm>
            <a:off x="500034" y="1214422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i="1" dirty="0" err="1" smtClean="0"/>
              <a:t>экспе</a:t>
            </a:r>
            <a:r>
              <a:rPr lang="ru-RU" sz="1000" i="1" dirty="0" smtClean="0"/>
              <a:t>-</a:t>
            </a:r>
          </a:p>
          <a:p>
            <a:pPr algn="ctr"/>
            <a:r>
              <a:rPr lang="ru-RU" sz="900" i="1" dirty="0" err="1" smtClean="0"/>
              <a:t>римент</a:t>
            </a:r>
            <a:r>
              <a:rPr lang="ru-RU" sz="900" i="1" dirty="0" smtClean="0"/>
              <a:t>.</a:t>
            </a:r>
          </a:p>
          <a:p>
            <a:pPr algn="ctr"/>
            <a:r>
              <a:rPr lang="ru-RU" sz="900" i="1" dirty="0" smtClean="0"/>
              <a:t>задачи</a:t>
            </a:r>
            <a:endParaRPr lang="ru-RU" sz="900" i="1" dirty="0"/>
          </a:p>
        </p:txBody>
      </p:sp>
      <p:sp>
        <p:nvSpPr>
          <p:cNvPr id="253" name="TextBox 252"/>
          <p:cNvSpPr txBox="1"/>
          <p:nvPr/>
        </p:nvSpPr>
        <p:spPr>
          <a:xfrm>
            <a:off x="1357290" y="1206657"/>
            <a:ext cx="63341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i="1" dirty="0" err="1" smtClean="0"/>
              <a:t>лабора</a:t>
            </a:r>
            <a:r>
              <a:rPr lang="ru-RU" sz="900" i="1" dirty="0" smtClean="0"/>
              <a:t>-</a:t>
            </a:r>
          </a:p>
          <a:p>
            <a:pPr algn="ctr"/>
            <a:r>
              <a:rPr lang="ru-RU" sz="900" i="1" dirty="0" smtClean="0"/>
              <a:t>торные</a:t>
            </a:r>
          </a:p>
          <a:p>
            <a:pPr algn="ctr"/>
            <a:r>
              <a:rPr lang="ru-RU" sz="900" i="1" dirty="0" smtClean="0"/>
              <a:t>раб.</a:t>
            </a:r>
            <a:endParaRPr lang="ru-RU" sz="900" i="1" dirty="0"/>
          </a:p>
        </p:txBody>
      </p:sp>
      <p:sp>
        <p:nvSpPr>
          <p:cNvPr id="254" name="TextBox 253"/>
          <p:cNvSpPr txBox="1"/>
          <p:nvPr/>
        </p:nvSpPr>
        <p:spPr>
          <a:xfrm>
            <a:off x="500034" y="64291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…</a:t>
            </a:r>
            <a:endParaRPr lang="ru-RU" b="1" i="1" dirty="0"/>
          </a:p>
        </p:txBody>
      </p:sp>
      <p:cxnSp>
        <p:nvCxnSpPr>
          <p:cNvPr id="255" name="Прямая соединительная линия 254"/>
          <p:cNvCxnSpPr/>
          <p:nvPr/>
        </p:nvCxnSpPr>
        <p:spPr>
          <a:xfrm rot="5400000" flipH="1" flipV="1">
            <a:off x="606794" y="1463264"/>
            <a:ext cx="1213652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Овал 266"/>
          <p:cNvSpPr/>
          <p:nvPr/>
        </p:nvSpPr>
        <p:spPr>
          <a:xfrm>
            <a:off x="2071670" y="857232"/>
            <a:ext cx="928694" cy="92869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9" name="TextBox 268"/>
          <p:cNvSpPr txBox="1"/>
          <p:nvPr/>
        </p:nvSpPr>
        <p:spPr>
          <a:xfrm>
            <a:off x="2000232" y="1142984"/>
            <a:ext cx="107157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/>
              <a:t>ЭЛЕКТИВНЫЕ</a:t>
            </a:r>
          </a:p>
          <a:p>
            <a:pPr algn="ctr"/>
            <a:r>
              <a:rPr lang="ru-RU" sz="1050" b="1" dirty="0" smtClean="0"/>
              <a:t>КУРСЫ</a:t>
            </a:r>
            <a:endParaRPr lang="ru-RU" sz="1050" b="1" dirty="0"/>
          </a:p>
        </p:txBody>
      </p:sp>
      <p:sp>
        <p:nvSpPr>
          <p:cNvPr id="270" name="Овал 269"/>
          <p:cNvSpPr/>
          <p:nvPr/>
        </p:nvSpPr>
        <p:spPr>
          <a:xfrm>
            <a:off x="6072198" y="857232"/>
            <a:ext cx="928694" cy="92869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1" name="TextBox 270"/>
          <p:cNvSpPr txBox="1"/>
          <p:nvPr/>
        </p:nvSpPr>
        <p:spPr>
          <a:xfrm>
            <a:off x="6000760" y="1142984"/>
            <a:ext cx="107157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/>
              <a:t>СОЦИАЛЬНЫЕ</a:t>
            </a:r>
          </a:p>
          <a:p>
            <a:pPr algn="ctr"/>
            <a:r>
              <a:rPr lang="ru-RU" sz="1050" b="1" dirty="0" smtClean="0"/>
              <a:t>ПРАКТИКИ</a:t>
            </a:r>
          </a:p>
        </p:txBody>
      </p:sp>
      <p:cxnSp>
        <p:nvCxnSpPr>
          <p:cNvPr id="272" name="Прямая соединительная линия 271"/>
          <p:cNvCxnSpPr>
            <a:endCxn id="267" idx="5"/>
          </p:cNvCxnSpPr>
          <p:nvPr/>
        </p:nvCxnSpPr>
        <p:spPr>
          <a:xfrm rot="16200000" flipV="1">
            <a:off x="2863551" y="1650731"/>
            <a:ext cx="137592" cy="13597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Прямая соединительная линия 273"/>
          <p:cNvCxnSpPr>
            <a:stCxn id="270" idx="3"/>
          </p:cNvCxnSpPr>
          <p:nvPr/>
        </p:nvCxnSpPr>
        <p:spPr>
          <a:xfrm rot="5400000">
            <a:off x="6036479" y="1685641"/>
            <a:ext cx="207442" cy="1360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 стрелкой 138"/>
          <p:cNvCxnSpPr/>
          <p:nvPr/>
        </p:nvCxnSpPr>
        <p:spPr>
          <a:xfrm rot="16200000" flipV="1">
            <a:off x="7234195" y="1052557"/>
            <a:ext cx="283494" cy="178596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 стрелкой 145"/>
          <p:cNvCxnSpPr/>
          <p:nvPr/>
        </p:nvCxnSpPr>
        <p:spPr>
          <a:xfrm rot="5400000" flipH="1" flipV="1">
            <a:off x="7484228" y="1052558"/>
            <a:ext cx="283494" cy="178594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 стрелкой 164"/>
          <p:cNvCxnSpPr/>
          <p:nvPr/>
        </p:nvCxnSpPr>
        <p:spPr>
          <a:xfrm rot="5400000" flipH="1" flipV="1">
            <a:off x="7359211" y="1141855"/>
            <a:ext cx="283494" cy="1588"/>
          </a:xfrm>
          <a:prstGeom prst="straightConnector1">
            <a:avLst/>
          </a:prstGeom>
          <a:ln w="38100">
            <a:solidFill>
              <a:srgbClr val="0070C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7072330" y="857232"/>
            <a:ext cx="857256" cy="142876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r>
              <a:rPr lang="ru-RU" dirty="0" smtClean="0"/>
              <a:t>этапы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98</Words>
  <PresentationFormat>Экран (4:3)</PresentationFormat>
  <Paragraphs>54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Director</cp:lastModifiedBy>
  <cp:revision>45</cp:revision>
  <dcterms:modified xsi:type="dcterms:W3CDTF">2011-07-04T04:48:03Z</dcterms:modified>
</cp:coreProperties>
</file>